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0626725" cy="7559675"/>
  <p:notesSz cx="6858000" cy="9947275"/>
  <p:defaultTextStyle>
    <a:defPPr>
      <a:defRPr lang="pt-BR"/>
    </a:defPPr>
    <a:lvl1pPr marL="0" algn="l" defTabSz="991941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95971" algn="l" defTabSz="991941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91941" algn="l" defTabSz="991941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87912" algn="l" defTabSz="991941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83882" algn="l" defTabSz="991941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79853" algn="l" defTabSz="991941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75823" algn="l" defTabSz="991941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71794" algn="l" defTabSz="991941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967764" algn="l" defTabSz="991941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4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16" y="60"/>
      </p:cViewPr>
      <p:guideLst>
        <p:guide orient="horz" pos="2381"/>
        <p:guide pos="44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21DD7BD4-53EB-4F45-911E-A992A201D495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69975" y="1244600"/>
            <a:ext cx="47180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480" y="4787544"/>
            <a:ext cx="5487041" cy="3915924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852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E20A9F6-C0A5-404C-A9A4-A27DD75276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61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19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1pPr>
    <a:lvl2pPr marL="495971" algn="l" defTabSz="9919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2pPr>
    <a:lvl3pPr marL="991941" algn="l" defTabSz="9919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3pPr>
    <a:lvl4pPr marL="1487912" algn="l" defTabSz="9919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4pPr>
    <a:lvl5pPr marL="1983882" algn="l" defTabSz="9919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5pPr>
    <a:lvl6pPr marL="2479853" algn="l" defTabSz="9919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6pPr>
    <a:lvl7pPr marL="2975823" algn="l" defTabSz="9919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7pPr>
    <a:lvl8pPr marL="3471794" algn="l" defTabSz="9919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8pPr>
    <a:lvl9pPr marL="3967764" algn="l" defTabSz="9919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0A9F6-C0A5-404C-A9A4-A27DD75276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22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005" y="1237197"/>
            <a:ext cx="9032716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341" y="3970580"/>
            <a:ext cx="7970044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02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08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4750" y="402483"/>
            <a:ext cx="2291388" cy="64064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588" y="402483"/>
            <a:ext cx="6741329" cy="64064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9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26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53" y="1884671"/>
            <a:ext cx="9165550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053" y="5059035"/>
            <a:ext cx="9165550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01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587" y="2012414"/>
            <a:ext cx="4516358" cy="4796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9780" y="2012414"/>
            <a:ext cx="4516358" cy="4796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19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72" y="402484"/>
            <a:ext cx="9165550" cy="146118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973" y="1853171"/>
            <a:ext cx="449560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973" y="2761381"/>
            <a:ext cx="4495602" cy="40615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9780" y="1853171"/>
            <a:ext cx="451774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9780" y="2761381"/>
            <a:ext cx="4517742" cy="40615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6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5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93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72" y="503978"/>
            <a:ext cx="342739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742" y="1088455"/>
            <a:ext cx="537978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972" y="2267902"/>
            <a:ext cx="342739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84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72" y="503978"/>
            <a:ext cx="342739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17742" y="1088455"/>
            <a:ext cx="537978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972" y="2267902"/>
            <a:ext cx="342739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17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588" y="402484"/>
            <a:ext cx="916555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588" y="2012414"/>
            <a:ext cx="916555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587" y="7006700"/>
            <a:ext cx="23910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2B5D-6825-4FBE-B29D-8F9D682DB028}" type="datetimeFigureOut">
              <a:rPr lang="pt-BR" smtClean="0"/>
              <a:t>16/03/2015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103" y="7006700"/>
            <a:ext cx="35865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5125" y="7006700"/>
            <a:ext cx="23910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8EF0-D0D1-4877-9797-738D04AD6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78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tângulo de cantos arredondados 103"/>
          <p:cNvSpPr/>
          <p:nvPr/>
        </p:nvSpPr>
        <p:spPr>
          <a:xfrm>
            <a:off x="324387" y="365340"/>
            <a:ext cx="6579800" cy="156227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de cantos arredondados 78"/>
          <p:cNvSpPr/>
          <p:nvPr/>
        </p:nvSpPr>
        <p:spPr>
          <a:xfrm>
            <a:off x="3988006" y="3522341"/>
            <a:ext cx="6241313" cy="360686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1148" r="326" b="51445"/>
          <a:stretch/>
        </p:blipFill>
        <p:spPr>
          <a:xfrm>
            <a:off x="163382" y="494762"/>
            <a:ext cx="1409302" cy="144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51612" r="611" b="687"/>
          <a:stretch/>
        </p:blipFill>
        <p:spPr>
          <a:xfrm>
            <a:off x="1568857" y="494762"/>
            <a:ext cx="1429631" cy="144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tângulo de cantos arredondados 17"/>
          <p:cNvSpPr/>
          <p:nvPr/>
        </p:nvSpPr>
        <p:spPr>
          <a:xfrm>
            <a:off x="3678865" y="501454"/>
            <a:ext cx="3324836" cy="14131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1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utilizado o </a:t>
            </a:r>
            <a:r>
              <a:rPr lang="pt-BR" sz="1100" i="1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LUNGE TEST</a:t>
            </a:r>
            <a:r>
              <a:rPr lang="pt-BR" sz="11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(fig. 1B) e </a:t>
            </a:r>
            <a:r>
              <a:rPr lang="pt-BR" sz="1100" i="1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LUNGE TEST</a:t>
            </a:r>
            <a:r>
              <a:rPr lang="pt-BR" sz="11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modificado (fig. 1A) para avaliação da amplitude de dorsiflexão. O </a:t>
            </a:r>
            <a:r>
              <a:rPr lang="pt-BR" sz="1100" i="1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LUNGE TEST</a:t>
            </a:r>
            <a:r>
              <a:rPr lang="pt-BR" sz="11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(fig. 1B) permite avaliar a influência do músculo sóleo na amplitude de dorsiflexão do tornozelo, enquanto o </a:t>
            </a:r>
            <a:r>
              <a:rPr lang="pt-BR" sz="1100" i="1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LUNGE TEST</a:t>
            </a:r>
            <a:r>
              <a:rPr lang="pt-BR" sz="11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modificado (fig. 1A) permite avaliar a influência do músculo gastrocnêmio.</a:t>
            </a:r>
            <a:endParaRPr lang="pt-BR" sz="1100" dirty="0">
              <a:solidFill>
                <a:sysClr val="windowText" lastClr="000000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9249" r="11923"/>
          <a:stretch/>
        </p:blipFill>
        <p:spPr>
          <a:xfrm flipH="1">
            <a:off x="3819593" y="4547430"/>
            <a:ext cx="2600109" cy="2726619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7" name="Retângulo de cantos arredondados 26"/>
          <p:cNvSpPr/>
          <p:nvPr/>
        </p:nvSpPr>
        <p:spPr>
          <a:xfrm>
            <a:off x="9128768" y="3174793"/>
            <a:ext cx="1216580" cy="1652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11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Através da utilização do software </a:t>
            </a:r>
            <a:r>
              <a:rPr lang="pt-BR" sz="1100" i="1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Qualisys Motion Capture System (Qualisys Medical AB, Suécia).</a:t>
            </a:r>
            <a:endParaRPr lang="pt-BR" sz="110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786774" y="3792741"/>
            <a:ext cx="2665747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solidFill>
                  <a:sysClr val="windowText" lastClr="000000"/>
                </a:solidFill>
              </a:rPr>
              <a:t>Nosso laboratório está equipado com cameras de análise de movimento</a:t>
            </a:r>
            <a:endParaRPr lang="pt-BR" sz="1100" dirty="0">
              <a:solidFill>
                <a:sysClr val="windowText" lastClr="000000"/>
              </a:solidFill>
            </a:endParaRPr>
          </a:p>
        </p:txBody>
      </p:sp>
      <p:cxnSp>
        <p:nvCxnSpPr>
          <p:cNvPr id="32" name="Conector reto 31"/>
          <p:cNvCxnSpPr>
            <a:stCxn id="28" idx="2"/>
            <a:endCxn id="26" idx="0"/>
          </p:cNvCxnSpPr>
          <p:nvPr/>
        </p:nvCxnSpPr>
        <p:spPr>
          <a:xfrm flipH="1">
            <a:off x="5119647" y="4269467"/>
            <a:ext cx="1" cy="277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de cantos arredondados 44"/>
          <p:cNvSpPr/>
          <p:nvPr/>
        </p:nvSpPr>
        <p:spPr>
          <a:xfrm>
            <a:off x="7294856" y="3216999"/>
            <a:ext cx="1758874" cy="16004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1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Permitindo a identificação e quantificação de movimentos tridimensionais nas articulações do quadril, joelho e tornozelo durante a corrida.</a:t>
            </a:r>
            <a:endParaRPr lang="pt-BR" sz="1100" dirty="0"/>
          </a:p>
        </p:txBody>
      </p:sp>
      <p:cxnSp>
        <p:nvCxnSpPr>
          <p:cNvPr id="51" name="Conector reto 50"/>
          <p:cNvCxnSpPr>
            <a:stCxn id="45" idx="2"/>
            <a:endCxn id="24" idx="0"/>
          </p:cNvCxnSpPr>
          <p:nvPr/>
        </p:nvCxnSpPr>
        <p:spPr>
          <a:xfrm>
            <a:off x="8174293" y="4817437"/>
            <a:ext cx="48" cy="225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stCxn id="28" idx="3"/>
            <a:endCxn id="45" idx="1"/>
          </p:cNvCxnSpPr>
          <p:nvPr/>
        </p:nvCxnSpPr>
        <p:spPr>
          <a:xfrm flipV="1">
            <a:off x="6452521" y="4017218"/>
            <a:ext cx="842335" cy="13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m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89" y="5307627"/>
            <a:ext cx="1151418" cy="850822"/>
          </a:xfrm>
          <a:prstGeom prst="roundRect">
            <a:avLst/>
          </a:prstGeom>
          <a:ln w="28575">
            <a:noFill/>
          </a:ln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94" y="293958"/>
            <a:ext cx="3027453" cy="926056"/>
          </a:xfrm>
          <a:prstGeom prst="rect">
            <a:avLst/>
          </a:prstGeom>
          <a:ln w="28575">
            <a:noFill/>
          </a:ln>
        </p:spPr>
      </p:pic>
      <p:cxnSp>
        <p:nvCxnSpPr>
          <p:cNvPr id="64" name="Conector reto 63"/>
          <p:cNvCxnSpPr>
            <a:stCxn id="45" idx="3"/>
            <a:endCxn id="27" idx="1"/>
          </p:cNvCxnSpPr>
          <p:nvPr/>
        </p:nvCxnSpPr>
        <p:spPr>
          <a:xfrm flipV="1">
            <a:off x="9053730" y="4000830"/>
            <a:ext cx="75038" cy="16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7"/>
          <a:srcRect l="26612" t="52790" r="63462" b="24362"/>
          <a:stretch/>
        </p:blipFill>
        <p:spPr>
          <a:xfrm>
            <a:off x="7241052" y="5042849"/>
            <a:ext cx="1866577" cy="1953374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8" name="Retângulo 77"/>
          <p:cNvSpPr/>
          <p:nvPr/>
        </p:nvSpPr>
        <p:spPr>
          <a:xfrm>
            <a:off x="3919163" y="3303951"/>
            <a:ext cx="220220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Cinemática</a:t>
            </a:r>
            <a:endParaRPr lang="pt-BR" sz="20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CaixaDeTexto 105"/>
          <p:cNvSpPr txBox="1"/>
          <p:nvPr/>
        </p:nvSpPr>
        <p:spPr>
          <a:xfrm>
            <a:off x="324386" y="145306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ADM de dorsiflexão</a:t>
            </a:r>
            <a:endParaRPr lang="pt-BR" sz="2000" b="1" dirty="0"/>
          </a:p>
        </p:txBody>
      </p:sp>
      <p:sp>
        <p:nvSpPr>
          <p:cNvPr id="107" name="Retângulo de cantos arredondados 106"/>
          <p:cNvSpPr/>
          <p:nvPr/>
        </p:nvSpPr>
        <p:spPr>
          <a:xfrm>
            <a:off x="162544" y="3142007"/>
            <a:ext cx="2968088" cy="21535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P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Critérios de inclusão</a:t>
            </a:r>
            <a:endParaRPr lang="pt-BR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Correr mais de 20 km por semana há pelo menos 3 meses;</a:t>
            </a:r>
            <a:endParaRPr lang="pt-BR" sz="1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 idade entre 18 e 35 anos.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PT" sz="1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1600" b="1" dirty="0"/>
              <a:t>Critérios de </a:t>
            </a:r>
            <a:r>
              <a:rPr lang="pt-PT" sz="1600" b="1" dirty="0" smtClean="0"/>
              <a:t>exclusão</a:t>
            </a:r>
            <a:endParaRPr lang="pt-BR" sz="16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200" b="1" dirty="0"/>
              <a:t>Lesão nos ultimos 6 meses;</a:t>
            </a:r>
            <a:endParaRPr lang="pt-BR" sz="12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200" b="1" dirty="0"/>
              <a:t>Dor nos membros inferiores;</a:t>
            </a:r>
            <a:endParaRPr lang="pt-BR" sz="12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200" b="1" dirty="0"/>
              <a:t>Cirurgia nos membros inferiores</a:t>
            </a:r>
            <a:r>
              <a:rPr lang="pt-PT" sz="1200" b="1" dirty="0" smtClean="0"/>
              <a:t>.</a:t>
            </a:r>
          </a:p>
        </p:txBody>
      </p:sp>
      <p:sp>
        <p:nvSpPr>
          <p:cNvPr id="108" name="Retângulo de cantos arredondados 107"/>
          <p:cNvSpPr/>
          <p:nvPr/>
        </p:nvSpPr>
        <p:spPr>
          <a:xfrm>
            <a:off x="162544" y="5463720"/>
            <a:ext cx="2968088" cy="18511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FINAL DA PESQUISA, TODOS OS PARTICIPANTES RECEBRÃO UM RELATÓRIO CONTENDO OS PRINCIPAIS RESULTADOS DE SUA AVALIAÇÃO.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Colchete duplo 108"/>
          <p:cNvSpPr/>
          <p:nvPr/>
        </p:nvSpPr>
        <p:spPr>
          <a:xfrm>
            <a:off x="187973" y="2211959"/>
            <a:ext cx="6852627" cy="664012"/>
          </a:xfrm>
          <a:prstGeom prst="bracketPai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100" dirty="0" smtClean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diminuição da amplitude de movimento (ADM) de dorsiflexão do tornozelo tem sido associada à presença de padrões de movimentos do quadril e joelho potencialmente lesivos para o joelho. No entanto, nenhum estudo avaliou a relação entre a dorsiflexão e a cinemática do membro inferior em corredores de longa distância.</a:t>
            </a:r>
            <a:endParaRPr lang="pt-BR" sz="1100" dirty="0">
              <a:solidFill>
                <a:sysClr val="windowText" lastClr="000000"/>
              </a:solidFill>
            </a:endParaRPr>
          </a:p>
        </p:txBody>
      </p:sp>
      <p:cxnSp>
        <p:nvCxnSpPr>
          <p:cNvPr id="111" name="Conector reto 110"/>
          <p:cNvCxnSpPr>
            <a:stCxn id="109" idx="3"/>
            <a:endCxn id="112" idx="1"/>
          </p:cNvCxnSpPr>
          <p:nvPr/>
        </p:nvCxnSpPr>
        <p:spPr>
          <a:xfrm flipV="1">
            <a:off x="7040600" y="2198390"/>
            <a:ext cx="266794" cy="345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/>
          <p:cNvSpPr txBox="1"/>
          <p:nvPr/>
        </p:nvSpPr>
        <p:spPr>
          <a:xfrm>
            <a:off x="7307394" y="1398171"/>
            <a:ext cx="3037954" cy="1600438"/>
          </a:xfrm>
          <a:prstGeom prst="bracketPai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Ressaltamos que a utilização de medidas clínicas favorece a identificação da ADM de dorsiflexão do tornozelo em ambiente clínico por fisioterapeutas e dessa forma, caso seja encontrada esta relação, técnicas que tenham como objetivo o aumento da ADM de dorsiflexão podem ser utilizadas como forma de tratamento e prevenção de </a:t>
            </a:r>
            <a:r>
              <a:rPr lang="pt-BR" sz="1100" dirty="0" smtClean="0"/>
              <a:t>lesões.</a:t>
            </a:r>
            <a:endParaRPr lang="pt-BR" sz="1100" dirty="0"/>
          </a:p>
        </p:txBody>
      </p:sp>
      <p:cxnSp>
        <p:nvCxnSpPr>
          <p:cNvPr id="123" name="Conector reto 122"/>
          <p:cNvCxnSpPr>
            <a:stCxn id="107" idx="2"/>
            <a:endCxn id="108" idx="0"/>
          </p:cNvCxnSpPr>
          <p:nvPr/>
        </p:nvCxnSpPr>
        <p:spPr>
          <a:xfrm>
            <a:off x="1646588" y="5295576"/>
            <a:ext cx="0" cy="168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to 206"/>
          <p:cNvCxnSpPr>
            <a:stCxn id="27" idx="2"/>
            <a:endCxn id="62" idx="0"/>
          </p:cNvCxnSpPr>
          <p:nvPr/>
        </p:nvCxnSpPr>
        <p:spPr>
          <a:xfrm>
            <a:off x="9737058" y="4826867"/>
            <a:ext cx="2140" cy="480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ector reto 298"/>
          <p:cNvCxnSpPr>
            <a:stCxn id="11" idx="3"/>
            <a:endCxn id="18" idx="1"/>
          </p:cNvCxnSpPr>
          <p:nvPr/>
        </p:nvCxnSpPr>
        <p:spPr>
          <a:xfrm flipV="1">
            <a:off x="2998488" y="1208031"/>
            <a:ext cx="680377" cy="10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053792" y="296562"/>
            <a:ext cx="3333750" cy="169277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Você é corredor de longa distância?</a:t>
            </a:r>
            <a:endParaRPr lang="pt-BR" sz="2800" b="1" dirty="0" smtClean="0"/>
          </a:p>
          <a:p>
            <a:pPr algn="ctr"/>
            <a:r>
              <a:rPr lang="pt-PT" sz="2400" dirty="0" smtClean="0"/>
              <a:t>Então venha participar de nossa pesquisa.</a:t>
            </a:r>
            <a:endParaRPr lang="pt-BR" sz="24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61" y="5001755"/>
            <a:ext cx="2167609" cy="157976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/>
          <a:srcRect l="21237" t="19433" r="56096" b="63758"/>
          <a:stretch/>
        </p:blipFill>
        <p:spPr>
          <a:xfrm>
            <a:off x="7812575" y="4328408"/>
            <a:ext cx="1951652" cy="81435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4"/>
          <a:stretch/>
        </p:blipFill>
        <p:spPr>
          <a:xfrm>
            <a:off x="7262036" y="1989333"/>
            <a:ext cx="3224585" cy="2253568"/>
          </a:xfrm>
          <a:prstGeom prst="rect">
            <a:avLst/>
          </a:prstGeom>
        </p:spPr>
      </p:pic>
      <p:sp>
        <p:nvSpPr>
          <p:cNvPr id="22" name="Retângulo de cantos arredondados 21"/>
          <p:cNvSpPr/>
          <p:nvPr/>
        </p:nvSpPr>
        <p:spPr>
          <a:xfrm>
            <a:off x="347969" y="135059"/>
            <a:ext cx="2861729" cy="29177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pt-B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 do Laboratório de Avaliação e Intervenção em Ortopedia e Traumatologia (LAIOT) estamos desenvolvendo uma pesquisa com atletas corredores de longa distância com objetivo de entender melhor alguns mecanismos que podem predispor ao desenvolvimento de lesões durante a corrida.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917" y="2977215"/>
            <a:ext cx="4399584" cy="392738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7"/>
          <a:srcRect l="43795" t="19457" r="30217" b="22764"/>
          <a:stretch/>
        </p:blipFill>
        <p:spPr>
          <a:xfrm>
            <a:off x="3602952" y="155140"/>
            <a:ext cx="3331378" cy="6283842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3487973" y="6608559"/>
            <a:ext cx="3597446" cy="75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Contatos</a:t>
            </a:r>
            <a:endParaRPr lang="pt-B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(16) 99140-7473 (WhatsApp)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dossantos.d.a@gmail.com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23" y="6533751"/>
            <a:ext cx="1942484" cy="8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357</Words>
  <Application>Microsoft Office PowerPoint</Application>
  <PresentationFormat>Personalizar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Santos</dc:creator>
  <cp:lastModifiedBy>Daniel Santos</cp:lastModifiedBy>
  <cp:revision>24</cp:revision>
  <cp:lastPrinted>2015-03-16T12:53:14Z</cp:lastPrinted>
  <dcterms:created xsi:type="dcterms:W3CDTF">2015-03-13T11:22:46Z</dcterms:created>
  <dcterms:modified xsi:type="dcterms:W3CDTF">2015-03-16T12:56:39Z</dcterms:modified>
</cp:coreProperties>
</file>